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63" r:id="rId2"/>
    <p:sldId id="257" r:id="rId3"/>
    <p:sldId id="265" r:id="rId4"/>
    <p:sldId id="258" r:id="rId5"/>
    <p:sldId id="259" r:id="rId6"/>
    <p:sldId id="264" r:id="rId7"/>
    <p:sldId id="272" r:id="rId8"/>
    <p:sldId id="273" r:id="rId9"/>
    <p:sldId id="271" r:id="rId10"/>
    <p:sldId id="261" r:id="rId11"/>
    <p:sldId id="270" r:id="rId12"/>
    <p:sldId id="262" r:id="rId13"/>
    <p:sldId id="266" r:id="rId14"/>
    <p:sldId id="267" r:id="rId15"/>
    <p:sldId id="269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885A8-B0B2-4DEE-909D-C4C87CA5105C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AB0BA-B154-47C3-B82C-6ECDC08B05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37C13-8181-4C8A-9BD0-0975CCDE38C1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C15C-8C36-408B-848E-FE531F699820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63AC-0595-4AA8-97B2-948BE9858993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41DD-49D1-4BE3-890D-43264587F73B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0667-FC72-4600-BF6C-A4E5D08E4823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64B3A-FC5F-4706-ABFF-8D1233740894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D38E9-4ED9-41A5-AA48-4F4BD3A9157B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8C43C-8CA9-468D-9527-C7A646D15942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FB2-D11F-4A05-82E9-DBD2E8DA8F74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9847E-7A0F-4C81-B17F-572107EA6012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6A1D3-257C-4BCB-933D-879A781F481B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2567B7-D3DC-40CC-AD2A-F604ECC683FD}" type="datetime1">
              <a:rPr lang="en-US" smtClean="0"/>
              <a:pPr/>
              <a:t>2/23/2021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A04FF9-4603-4692-8403-907A8797AB3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851648" cy="5486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Digital to Analog                </a:t>
            </a:r>
            <a:r>
              <a:rPr lang="en-US" dirty="0" smtClean="0">
                <a:solidFill>
                  <a:srgbClr val="0070C0"/>
                </a:solidFill>
                <a:latin typeface="+mn-lt"/>
              </a:rPr>
              <a:t>Mini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Headend System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3600" dirty="0" smtClean="0">
                <a:solidFill>
                  <a:srgbClr val="0070C0"/>
                </a:solidFill>
              </a:rPr>
              <a:t>manufactured </a:t>
            </a:r>
            <a:br>
              <a:rPr lang="en-US" sz="3600" dirty="0" smtClean="0">
                <a:solidFill>
                  <a:srgbClr val="0070C0"/>
                </a:solidFill>
              </a:rPr>
            </a:br>
            <a:r>
              <a:rPr lang="en-US" sz="3600" dirty="0" smtClean="0">
                <a:solidFill>
                  <a:srgbClr val="0070C0"/>
                </a:solidFill>
              </a:rPr>
              <a:t>By </a:t>
            </a:r>
            <a:br>
              <a:rPr lang="en-US" sz="3600" dirty="0" smtClean="0">
                <a:solidFill>
                  <a:srgbClr val="0070C0"/>
                </a:solidFill>
              </a:rPr>
            </a:br>
            <a:r>
              <a:rPr lang="en-US" sz="3600" dirty="0" smtClean="0">
                <a:solidFill>
                  <a:srgbClr val="0070C0"/>
                </a:solidFill>
              </a:rPr>
              <a:t>Trivision Broadband and Telecom Inc</a:t>
            </a:r>
            <a:r>
              <a:rPr lang="en-US" dirty="0" smtClean="0">
                <a:solidFill>
                  <a:srgbClr val="0070C0"/>
                </a:solidFill>
              </a:rPr>
              <a:t>.  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7526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endParaRPr lang="en-US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28600" y="627673"/>
            <a:ext cx="8382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CA" sz="2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As cable companies migrate to an all-digital distribution system each TV</a:t>
            </a:r>
            <a:r>
              <a:rPr kumimoji="0" lang="en-C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a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 customer’s premise requires a </a:t>
            </a: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Digital 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Set-Top </a:t>
            </a: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ox  (STB) or DTA installation. In multi-screened environments such as: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S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ports bars &amp;</a:t>
            </a:r>
            <a:r>
              <a:rPr kumimoji="0" lang="en-C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restaurants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Hotels &amp; motels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H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ealth centers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Correction</a:t>
            </a:r>
            <a:r>
              <a:rPr kumimoji="0" lang="en-C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facilities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E</a:t>
            </a:r>
            <a:r>
              <a:rPr kumimoji="0" lang="en-C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ducational facilities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F</a:t>
            </a:r>
            <a:r>
              <a:rPr kumimoji="0" lang="en-CA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itness centers</a:t>
            </a:r>
            <a:r>
              <a:rPr kumimoji="0" lang="en-C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S</a:t>
            </a:r>
            <a:r>
              <a:rPr kumimoji="0" lang="en-CA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mall communities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400" baseline="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Commercial facilities</a:t>
            </a: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3048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800" b="1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The Challenge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7526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</a:t>
            </a:r>
            <a:endParaRPr lang="en-US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81000" y="2113261"/>
            <a:ext cx="838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CA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The </a:t>
            </a:r>
            <a:r>
              <a:rPr lang="en-CA" sz="3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Mini Headend (Compass-12)</a:t>
            </a:r>
            <a:r>
              <a:rPr kumimoji="0" lang="en-CA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bridges the gap by combining random channels from Cable Company’s digital set-top boxes with analog modulators. </a:t>
            </a:r>
            <a:r>
              <a:rPr lang="en-CA" sz="3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The analog channels are delivered utilizing existing cabling at customer’s facility with simple installation of Compass-12 at a designated central location.</a:t>
            </a:r>
            <a:r>
              <a:rPr kumimoji="0" lang="en-CA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C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1800" y="685800"/>
            <a:ext cx="3286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CA" sz="4000" b="1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The Solution</a:t>
            </a:r>
            <a:endParaRPr lang="en-US" sz="4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609600"/>
            <a:ext cx="3664273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cs typeface="Arial" pitchFamily="34" charset="0"/>
              </a:rPr>
              <a:t>How it works</a:t>
            </a:r>
            <a:endParaRPr lang="en-US" sz="48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371600"/>
            <a:ext cx="838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2000" dirty="0" smtClean="0"/>
              <a:t>Each Digital Set Top acts as dedicated Digital receiver, paired with an </a:t>
            </a:r>
          </a:p>
          <a:p>
            <a:r>
              <a:rPr lang="en-US" sz="2000" dirty="0" smtClean="0"/>
              <a:t>    analog modulator set to specific channel.</a:t>
            </a:r>
          </a:p>
          <a:p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 The infrared command for STB is directed via dip switch selector for     </a:t>
            </a:r>
          </a:p>
          <a:p>
            <a:r>
              <a:rPr lang="en-US" sz="2000" dirty="0" smtClean="0"/>
              <a:t>     selected STB infrared receiver enabling. Front panel remote control</a:t>
            </a:r>
          </a:p>
          <a:p>
            <a:r>
              <a:rPr lang="en-US" sz="2000" dirty="0" smtClean="0"/>
              <a:t>     receiving feature on each STB  is enabled/disabled individually for</a:t>
            </a:r>
          </a:p>
          <a:p>
            <a:r>
              <a:rPr lang="en-US" sz="2000" dirty="0" smtClean="0"/>
              <a:t>     perfect operation.</a:t>
            </a:r>
          </a:p>
          <a:p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Customer chooses number of channels and channel plan that works</a:t>
            </a:r>
          </a:p>
          <a:p>
            <a:r>
              <a:rPr lang="en-US" sz="2000" dirty="0" smtClean="0"/>
              <a:t>    best for their requirement.</a:t>
            </a:r>
          </a:p>
          <a:p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 The channel selection on each STB can be programmed at cable</a:t>
            </a:r>
          </a:p>
          <a:p>
            <a:r>
              <a:rPr lang="en-US" sz="2000" dirty="0" smtClean="0"/>
              <a:t>     company’s facility ahead of installation for true PLUG and PLAY</a:t>
            </a:r>
          </a:p>
          <a:p>
            <a:r>
              <a:rPr lang="en-US" sz="2000" dirty="0" smtClean="0"/>
              <a:t>     installation or channels can also be programmed at installation site.</a:t>
            </a:r>
          </a:p>
          <a:p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 The system is scalable form 12-channels to any number of channels by</a:t>
            </a:r>
          </a:p>
          <a:p>
            <a:r>
              <a:rPr lang="en-US" sz="2000" dirty="0" smtClean="0"/>
              <a:t>     adding additional Compass-12 in the same location.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219200"/>
            <a:ext cx="8458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The system is assembled in a mini rack configuration, fully tested and burned-in </a:t>
            </a:r>
          </a:p>
          <a:p>
            <a:r>
              <a:rPr lang="en-US" dirty="0" smtClean="0"/>
              <a:t>     for long term operational integrity. 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Each STB is upgraded with a dedicated feature (designed by Trivision) for</a:t>
            </a:r>
          </a:p>
          <a:p>
            <a:r>
              <a:rPr lang="en-US" dirty="0" smtClean="0"/>
              <a:t>     auto power On during power interruption and infrared enable/disable control </a:t>
            </a:r>
          </a:p>
          <a:p>
            <a:r>
              <a:rPr lang="en-US" dirty="0" smtClean="0"/>
              <a:t>     function for individual channel programming.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The system is designed such that during power interruption all programmed </a:t>
            </a:r>
          </a:p>
          <a:p>
            <a:r>
              <a:rPr lang="en-US" dirty="0" smtClean="0"/>
              <a:t>     channels on STB will remain intact upon power resumption.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The system is fully portable and it can be hanged on four bolts on the wall or</a:t>
            </a:r>
          </a:p>
          <a:p>
            <a:r>
              <a:rPr lang="en-US" dirty="0" smtClean="0"/>
              <a:t>     placed on a firm surface.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The system  is designed to work as PLUG and PLAY device requiring Cable IN,</a:t>
            </a:r>
          </a:p>
          <a:p>
            <a:r>
              <a:rPr lang="en-US" dirty="0" smtClean="0"/>
              <a:t>    Cable Out and AC power.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The system remains fully in control of Cable company.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The unit comes with 1-year parts and labor Warranty.</a:t>
            </a:r>
          </a:p>
        </p:txBody>
      </p:sp>
      <p:sp>
        <p:nvSpPr>
          <p:cNvPr id="7" name="Rectangle 6"/>
          <p:cNvSpPr/>
          <p:nvPr/>
        </p:nvSpPr>
        <p:spPr>
          <a:xfrm>
            <a:off x="2362200" y="457200"/>
            <a:ext cx="464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cs typeface="Arial" pitchFamily="34" charset="0"/>
              </a:rPr>
              <a:t>How it works</a:t>
            </a:r>
            <a:endParaRPr lang="en-US" sz="4800" dirty="0">
              <a:solidFill>
                <a:srgbClr val="0070C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>
          <a:xfrm>
            <a:off x="4343400" y="762000"/>
            <a:ext cx="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Merge 9"/>
          <p:cNvSpPr/>
          <p:nvPr/>
        </p:nvSpPr>
        <p:spPr>
          <a:xfrm>
            <a:off x="4114800" y="1143000"/>
            <a:ext cx="457200" cy="381000"/>
          </a:xfrm>
          <a:prstGeom prst="flowChartMerg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114800" y="1676400"/>
            <a:ext cx="457200" cy="2286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10" idx="2"/>
            <a:endCxn id="11" idx="0"/>
          </p:cNvCxnSpPr>
          <p:nvPr/>
        </p:nvCxnSpPr>
        <p:spPr>
          <a:xfrm>
            <a:off x="4343400" y="1524000"/>
            <a:ext cx="0" cy="152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1" idx="0"/>
          </p:cNvCxnSpPr>
          <p:nvPr/>
        </p:nvCxnSpPr>
        <p:spPr>
          <a:xfrm>
            <a:off x="4343400" y="1676400"/>
            <a:ext cx="0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1" idx="3"/>
            <a:endCxn id="11" idx="0"/>
          </p:cNvCxnSpPr>
          <p:nvPr/>
        </p:nvCxnSpPr>
        <p:spPr>
          <a:xfrm flipV="1">
            <a:off x="4181755" y="1676400"/>
            <a:ext cx="161645" cy="1951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3"/>
          </p:cNvCxnSpPr>
          <p:nvPr/>
        </p:nvCxnSpPr>
        <p:spPr>
          <a:xfrm flipH="1">
            <a:off x="3505200" y="1871522"/>
            <a:ext cx="676555" cy="334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286000" y="2133600"/>
            <a:ext cx="3886200" cy="304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12-Way  Splitter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00200" y="2971800"/>
            <a:ext cx="51054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Upgraded  E940 / DCX700 Digital Set Top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41910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4196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6482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8768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1054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3340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9624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7338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5052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2766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0480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819400" y="2438400"/>
            <a:ext cx="0" cy="533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1600200" y="4038600"/>
            <a:ext cx="51054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Agile Modulators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41910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4958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8006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1054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4102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7150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0574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8862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5814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766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9718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6670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362200" y="3429000"/>
            <a:ext cx="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362200" y="5029200"/>
            <a:ext cx="3886200" cy="304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12-Way  Splitter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41910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44196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6482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8768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1054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3340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9624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37338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5052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2766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30480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2819400" y="4495800"/>
            <a:ext cx="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4038600" y="5486400"/>
            <a:ext cx="533400" cy="3048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/>
          <p:cNvCxnSpPr>
            <a:stCxn id="81" idx="0"/>
            <a:endCxn id="81" idx="3"/>
          </p:cNvCxnSpPr>
          <p:nvPr/>
        </p:nvCxnSpPr>
        <p:spPr>
          <a:xfrm flipH="1">
            <a:off x="4116715" y="5486400"/>
            <a:ext cx="188585" cy="260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1" idx="3"/>
          </p:cNvCxnSpPr>
          <p:nvPr/>
        </p:nvCxnSpPr>
        <p:spPr>
          <a:xfrm flipH="1" flipV="1">
            <a:off x="3810000" y="5715000"/>
            <a:ext cx="306715" cy="315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65" idx="2"/>
          </p:cNvCxnSpPr>
          <p:nvPr/>
        </p:nvCxnSpPr>
        <p:spPr>
          <a:xfrm>
            <a:off x="4305300" y="5334000"/>
            <a:ext cx="38100" cy="838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276600" y="685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Cable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2438400" y="1676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-20dB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/>
              <a:t>TP</a:t>
            </a:r>
            <a:endParaRPr lang="en-US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3048000" y="6172200"/>
            <a:ext cx="363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Cable </a:t>
            </a:r>
            <a:r>
              <a:rPr lang="en-US" b="1" dirty="0"/>
              <a:t>d</a:t>
            </a:r>
            <a:r>
              <a:rPr lang="en-US" b="1" dirty="0" smtClean="0"/>
              <a:t>istribution output</a:t>
            </a:r>
            <a:endParaRPr lang="en-US" b="1" dirty="0"/>
          </a:p>
        </p:txBody>
      </p:sp>
      <p:sp>
        <p:nvSpPr>
          <p:cNvPr id="101" name="Rectangle 100"/>
          <p:cNvSpPr/>
          <p:nvPr/>
        </p:nvSpPr>
        <p:spPr>
          <a:xfrm>
            <a:off x="2667000" y="5562600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-20dB TP</a:t>
            </a:r>
            <a:endParaRPr lang="en-US" b="1" dirty="0"/>
          </a:p>
        </p:txBody>
      </p:sp>
      <p:sp>
        <p:nvSpPr>
          <p:cNvPr id="102" name="Rectangle 101"/>
          <p:cNvSpPr/>
          <p:nvPr/>
        </p:nvSpPr>
        <p:spPr>
          <a:xfrm>
            <a:off x="152400" y="2743200"/>
            <a:ext cx="11430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Controller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7162800" y="2971800"/>
            <a:ext cx="1524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Power Supply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9" name="Straight Connector 108"/>
          <p:cNvCxnSpPr>
            <a:stCxn id="30" idx="3"/>
            <a:endCxn id="107" idx="1"/>
          </p:cNvCxnSpPr>
          <p:nvPr/>
        </p:nvCxnSpPr>
        <p:spPr>
          <a:xfrm>
            <a:off x="6705600" y="3200400"/>
            <a:ext cx="457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110"/>
          <p:cNvSpPr/>
          <p:nvPr/>
        </p:nvSpPr>
        <p:spPr>
          <a:xfrm>
            <a:off x="7162800" y="4038600"/>
            <a:ext cx="1524000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Power Supply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12" name="Straight Connector 111"/>
          <p:cNvCxnSpPr/>
          <p:nvPr/>
        </p:nvCxnSpPr>
        <p:spPr>
          <a:xfrm>
            <a:off x="6705600" y="4267200"/>
            <a:ext cx="457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4572000" y="1066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Drop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/>
              <a:t>Amp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4648200" y="1600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D/C</a:t>
            </a:r>
            <a:endParaRPr lang="en-US" dirty="0"/>
          </a:p>
        </p:txBody>
      </p:sp>
      <p:sp>
        <p:nvSpPr>
          <p:cNvPr id="115" name="TextBox 114"/>
          <p:cNvSpPr txBox="1"/>
          <p:nvPr/>
        </p:nvSpPr>
        <p:spPr>
          <a:xfrm>
            <a:off x="4572000" y="5410200"/>
            <a:ext cx="753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D/C</a:t>
            </a:r>
            <a:endParaRPr lang="en-US" dirty="0"/>
          </a:p>
        </p:txBody>
      </p:sp>
      <p:sp>
        <p:nvSpPr>
          <p:cNvPr id="116" name="TextBox 115"/>
          <p:cNvSpPr txBox="1"/>
          <p:nvPr/>
        </p:nvSpPr>
        <p:spPr>
          <a:xfrm>
            <a:off x="2514600" y="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Basic Block Diagram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791200" y="3581400"/>
            <a:ext cx="3647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Composite Video/Audio input</a:t>
            </a:r>
            <a:endParaRPr lang="en-US" dirty="0"/>
          </a:p>
        </p:txBody>
      </p:sp>
      <p:cxnSp>
        <p:nvCxnSpPr>
          <p:cNvPr id="74" name="Straight Arrow Connector 73"/>
          <p:cNvCxnSpPr>
            <a:stCxn id="102" idx="3"/>
            <a:endCxn id="30" idx="1"/>
          </p:cNvCxnSpPr>
          <p:nvPr/>
        </p:nvCxnSpPr>
        <p:spPr>
          <a:xfrm>
            <a:off x="1295400" y="3200400"/>
            <a:ext cx="304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152400" y="5715000"/>
            <a:ext cx="1524000" cy="9906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152400" y="57150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Operator ‘s  Remote  Access  provides channels control as well as viewing of all  channels  at customer site(Optional)</a:t>
            </a:r>
            <a:endParaRPr lang="en-US" sz="1000" dirty="0"/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685800" y="3657600"/>
            <a:ext cx="0" cy="99060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Flowchart: Process 117"/>
          <p:cNvSpPr/>
          <p:nvPr/>
        </p:nvSpPr>
        <p:spPr>
          <a:xfrm>
            <a:off x="1828800" y="5486400"/>
            <a:ext cx="838200" cy="1143000"/>
          </a:xfrm>
          <a:prstGeom prst="flowChartProcess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1828800" y="5486400"/>
            <a:ext cx="8382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Video streaming back to control  (optional)</a:t>
            </a:r>
            <a:endParaRPr lang="en-US" sz="1100" dirty="0"/>
          </a:p>
        </p:txBody>
      </p:sp>
      <p:cxnSp>
        <p:nvCxnSpPr>
          <p:cNvPr id="123" name="Straight Arrow Connector 122"/>
          <p:cNvCxnSpPr/>
          <p:nvPr/>
        </p:nvCxnSpPr>
        <p:spPr>
          <a:xfrm flipH="1">
            <a:off x="2667000" y="6096000"/>
            <a:ext cx="1447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H="1" flipV="1">
            <a:off x="1066800" y="3657600"/>
            <a:ext cx="762000" cy="1828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Cloud 125"/>
          <p:cNvSpPr/>
          <p:nvPr/>
        </p:nvSpPr>
        <p:spPr>
          <a:xfrm>
            <a:off x="228600" y="4572000"/>
            <a:ext cx="914400" cy="685800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9" name="Straight Arrow Connector 128"/>
          <p:cNvCxnSpPr/>
          <p:nvPr/>
        </p:nvCxnSpPr>
        <p:spPr>
          <a:xfrm flipV="1">
            <a:off x="685800" y="5181600"/>
            <a:ext cx="0" cy="534132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57200" y="480060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Web</a:t>
            </a:r>
            <a:endParaRPr lang="en-US" sz="1200" dirty="0"/>
          </a:p>
        </p:txBody>
      </p:sp>
      <p:sp>
        <p:nvSpPr>
          <p:cNvPr id="92" name="Rectangle 91"/>
          <p:cNvSpPr/>
          <p:nvPr/>
        </p:nvSpPr>
        <p:spPr>
          <a:xfrm>
            <a:off x="7467600" y="5791200"/>
            <a:ext cx="1143000" cy="838200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New  Optional Addition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 descr="compass-12 remote picture option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447800"/>
            <a:ext cx="8839200" cy="51053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1" y="8382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Channel line-up at any customer site can be changed instantly via web access from                     </a:t>
            </a:r>
          </a:p>
          <a:p>
            <a:r>
              <a:rPr lang="en-US" dirty="0" smtClean="0"/>
              <a:t>any remote location. IR Remote features can be exercised easily. (optional)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compass-12 remote picture op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295400"/>
            <a:ext cx="8839200" cy="51815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381001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Real Time Monitoring of all chassis and each channel via web access from any location. </a:t>
            </a:r>
            <a:r>
              <a:rPr lang="en-US" dirty="0" smtClean="0"/>
              <a:t>Optional</a:t>
            </a:r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76400" y="6858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Optional Remote Access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447800"/>
            <a:ext cx="8229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 The Operator can access D/A Mini Headend remotely via</a:t>
            </a:r>
          </a:p>
          <a:p>
            <a:r>
              <a:rPr lang="en-US" sz="2400" dirty="0" smtClean="0"/>
              <a:t>    WEB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All channels can be viewed as well as programmed by the </a:t>
            </a:r>
          </a:p>
          <a:p>
            <a:r>
              <a:rPr lang="en-US" sz="2400" dirty="0" smtClean="0"/>
              <a:t>   operator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Each Mini Headend is assigned with a unique address</a:t>
            </a:r>
          </a:p>
          <a:p>
            <a:r>
              <a:rPr lang="en-US" sz="24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Host server is equipped with static IP address and it resides</a:t>
            </a:r>
          </a:p>
          <a:p>
            <a:r>
              <a:rPr lang="en-US" sz="2400" dirty="0" smtClean="0"/>
              <a:t>    at  a location defined by operator.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Mini </a:t>
            </a:r>
            <a:r>
              <a:rPr lang="en-US" sz="2400" dirty="0" err="1" smtClean="0"/>
              <a:t>headend</a:t>
            </a:r>
            <a:r>
              <a:rPr lang="en-US" sz="2400" dirty="0" smtClean="0"/>
              <a:t> automatically finds Host server and remains</a:t>
            </a:r>
          </a:p>
          <a:p>
            <a:r>
              <a:rPr lang="en-US" sz="2400" dirty="0" smtClean="0"/>
              <a:t>     connected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ont 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990600"/>
            <a:ext cx="4953000" cy="40717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7150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   </a:t>
            </a:r>
            <a:r>
              <a:rPr lang="en-US" sz="2400" dirty="0" smtClean="0"/>
              <a:t>Front view of  12-Channel Digital to Analog Mini Headend </a:t>
            </a: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713" y="2676524"/>
            <a:ext cx="3576887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86400" y="43434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Cable In:      7dB to 12dB</a:t>
            </a:r>
          </a:p>
          <a:p>
            <a:r>
              <a:rPr lang="en-US" dirty="0" smtClean="0"/>
              <a:t>Cable out:   26</a:t>
            </a:r>
            <a:r>
              <a:rPr lang="en-US" u="sng" dirty="0" smtClean="0"/>
              <a:t>+</a:t>
            </a:r>
            <a:r>
              <a:rPr lang="en-US" dirty="0" smtClean="0"/>
              <a:t>3dB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38800" y="14478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Easy installation                       RF Connections required         -Cable Input                              -Cable output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57200" y="5105400"/>
            <a:ext cx="8382000" cy="533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Combiner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1676400" y="3505200"/>
            <a:ext cx="152400" cy="1600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3048000" y="3886200"/>
            <a:ext cx="152400" cy="1219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4419600" y="4191000"/>
            <a:ext cx="152400" cy="9144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5867400" y="4572000"/>
            <a:ext cx="152400" cy="5334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8077200" y="4572000"/>
            <a:ext cx="152400" cy="5334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8382000" y="4572000"/>
            <a:ext cx="152400" cy="5334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924800" y="40386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Additional units</a:t>
            </a:r>
            <a:endParaRPr lang="en-US" sz="1400" dirty="0"/>
          </a:p>
        </p:txBody>
      </p:sp>
      <p:sp>
        <p:nvSpPr>
          <p:cNvPr id="33" name="Down Arrow 32"/>
          <p:cNvSpPr/>
          <p:nvPr/>
        </p:nvSpPr>
        <p:spPr>
          <a:xfrm>
            <a:off x="4495800" y="5638800"/>
            <a:ext cx="304800" cy="457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124200" y="6096000"/>
            <a:ext cx="4084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Cable Distribution Network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33400" y="533400"/>
            <a:ext cx="861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of several units operating in one facility. Each unit offers 12-channels</a:t>
            </a:r>
            <a:endParaRPr lang="en-US" dirty="0"/>
          </a:p>
        </p:txBody>
      </p:sp>
      <p:pic>
        <p:nvPicPr>
          <p:cNvPr id="1026" name="Picture 2" descr="C:\Users\Cam Siddiqui\Documents\Trivision Mini Headend\Mini Headend\pictures\Motorola HE Pictures\Front 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2594846" cy="2133600"/>
          </a:xfrm>
          <a:prstGeom prst="rect">
            <a:avLst/>
          </a:prstGeom>
          <a:noFill/>
        </p:spPr>
      </p:pic>
      <p:pic>
        <p:nvPicPr>
          <p:cNvPr id="1027" name="Picture 3" descr="C:\Users\Cam Siddiqui\Documents\Trivision Mini Headend\Mini Headend\pictures\Motorola HE Pictures\Front 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52600"/>
            <a:ext cx="2590800" cy="2130273"/>
          </a:xfrm>
          <a:prstGeom prst="rect">
            <a:avLst/>
          </a:prstGeom>
          <a:noFill/>
        </p:spPr>
      </p:pic>
      <p:pic>
        <p:nvPicPr>
          <p:cNvPr id="3" name="Picture 4" descr="C:\Users\Cam Siddiqui\Documents\Trivision Mini Headend\Mini Headend\pictures\Motorola HE Pictures\Front 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057400"/>
            <a:ext cx="2590800" cy="2130273"/>
          </a:xfrm>
          <a:prstGeom prst="rect">
            <a:avLst/>
          </a:prstGeom>
          <a:noFill/>
        </p:spPr>
      </p:pic>
      <p:pic>
        <p:nvPicPr>
          <p:cNvPr id="6" name="Picture 5" descr="C:\Users\Cam Siddiqui\Documents\Trivision Mini Headend\Mini Headend\pictures\Motorola HE Pictures\Front 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438400"/>
            <a:ext cx="2590800" cy="2130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ll Mount info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2600" y="3352800"/>
            <a:ext cx="3352801" cy="16001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12954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Compass-12 Rear Panel Mounting Holes Information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6096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Compass-12 Installation</a:t>
            </a:r>
            <a:endParaRPr lang="en-US" sz="3200" b="1" dirty="0"/>
          </a:p>
        </p:txBody>
      </p:sp>
      <p:pic>
        <p:nvPicPr>
          <p:cNvPr id="7" name="Picture 6" descr="Rack Rear 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057400"/>
            <a:ext cx="5257799" cy="411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62484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Easy installation, Insert screw in the hole and Drop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5105400"/>
            <a:ext cx="3429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Mark balance 16” and 4” location and install four screws as per the diagram.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1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2362200"/>
            <a:ext cx="4719839" cy="1811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914400" y="1295400"/>
            <a:ext cx="6115050" cy="609600"/>
          </a:xfrm>
          <a:prstGeom prst="wedgeRectCallout">
            <a:avLst>
              <a:gd name="adj1" fmla="val -19588"/>
              <a:gd name="adj2" fmla="val 115452"/>
            </a:avLst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Enable desired individual STB infrared receiver from 1 to 12, using dip switch block on the front panel. Each individual dip switch enables IR Receiver of corresponding STB number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5638800" y="2819400"/>
            <a:ext cx="3124200" cy="762000"/>
          </a:xfrm>
          <a:prstGeom prst="wedgeRectCallout">
            <a:avLst>
              <a:gd name="adj1" fmla="val -93543"/>
              <a:gd name="adj2" fmla="val 10639"/>
            </a:avLst>
          </a:prstGeom>
          <a:solidFill>
            <a:srgbClr val="FFFFFF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 dirty="0" smtClean="0"/>
              <a:t>Common infrared sensor for all STB channel programming  </a:t>
            </a:r>
            <a:endParaRPr lang="en-US" sz="1600" dirty="0"/>
          </a:p>
        </p:txBody>
      </p:sp>
      <p:pic>
        <p:nvPicPr>
          <p:cNvPr id="10" name="Picture 9" descr="01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4648200"/>
            <a:ext cx="47244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5638800" y="4343400"/>
            <a:ext cx="3124200" cy="1795462"/>
          </a:xfrm>
          <a:prstGeom prst="wedgeRectCallout">
            <a:avLst>
              <a:gd name="adj1" fmla="val -154398"/>
              <a:gd name="adj2" fmla="val 10736"/>
            </a:avLst>
          </a:prstGeom>
          <a:solidFill>
            <a:srgbClr val="FFFFFF"/>
          </a:solidFill>
          <a:ln w="31750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For example, to program STB-1 turn “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ON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” STB-1dip switch on the front panel of Compass-12, Upon completion of programming turn dip switch number “1” to off position and repeat same step for additional STB channel programming</a:t>
            </a:r>
            <a:endParaRPr kumimoji="0" lang="en-US" sz="1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609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Individual Set Top Infrared enable and Programming Board 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143000"/>
            <a:ext cx="6858000" cy="4419600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905000" y="3581400"/>
            <a:ext cx="7200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RF IN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352800" y="3886200"/>
            <a:ext cx="10261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Video Out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876800" y="4343400"/>
            <a:ext cx="10486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Audio Out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324600" y="2971800"/>
            <a:ext cx="6527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IR IN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6629400" y="3810000"/>
            <a:ext cx="93166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Power In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685800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Individual Set Top connection requirement </a:t>
            </a:r>
            <a:endParaRPr lang="en-US" sz="2400" dirty="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00075" y="2244725"/>
            <a:ext cx="876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581150" y="2520950"/>
            <a:ext cx="93345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733675" y="2930525"/>
            <a:ext cx="1238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3581400" y="1673225"/>
            <a:ext cx="6000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971925" y="2330450"/>
            <a:ext cx="876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2133600" y="5617316"/>
            <a:ext cx="5486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STB Model Arris (Motorola) DCX700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Trivision Broadband and Telecom Inc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FF9-4603-4692-8403-907A8797AB3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 descr="C:\Users\Cam Siddiqui\Documents\Trivision Mini Headend\Mini Headend\pictures\STB Swap Pictures\DSC01118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" y="1143000"/>
            <a:ext cx="7949932" cy="441959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533400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Individual Set Top connection requirement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5638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STB Model Cisco E940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" descr="http://www.winersat.com.tw/pic/icon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" cy="66675"/>
          </a:xfrm>
          <a:prstGeom prst="rect">
            <a:avLst/>
          </a:prstGeom>
          <a:noFill/>
        </p:spPr>
      </p:pic>
      <p:pic>
        <p:nvPicPr>
          <p:cNvPr id="4106" name="Picture 2" descr="http://www.winersat.com.tw/pic/icon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" cy="66675"/>
          </a:xfrm>
          <a:prstGeom prst="rect">
            <a:avLst/>
          </a:prstGeom>
          <a:noFill/>
        </p:spPr>
      </p:pic>
      <p:pic>
        <p:nvPicPr>
          <p:cNvPr id="4105" name="Picture 3" descr="http://www.winersat.com.tw/pic/icon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" cy="66675"/>
          </a:xfrm>
          <a:prstGeom prst="rect">
            <a:avLst/>
          </a:prstGeom>
          <a:noFill/>
        </p:spPr>
      </p:pic>
      <p:pic>
        <p:nvPicPr>
          <p:cNvPr id="4104" name="Picture 4" descr="http://www.winersat.com.tw/pic/icon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" cy="66675"/>
          </a:xfrm>
          <a:prstGeom prst="rect">
            <a:avLst/>
          </a:prstGeom>
          <a:noFill/>
        </p:spPr>
      </p:pic>
      <p:pic>
        <p:nvPicPr>
          <p:cNvPr id="4103" name="Picture 5" descr="http://www.winersat.com.tw/pic/icon0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6675" cy="66675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09601" y="14478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For further detail please consult Installation and operation Manual 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762000" y="3657600"/>
            <a:ext cx="7543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Thank you </a:t>
            </a:r>
          </a:p>
          <a:p>
            <a:endParaRPr lang="en-US" dirty="0" smtClean="0"/>
          </a:p>
          <a:p>
            <a:r>
              <a:rPr lang="en-US" dirty="0" smtClean="0"/>
              <a:t>Trivision Broadband and Telecom Inc.</a:t>
            </a:r>
          </a:p>
          <a:p>
            <a:r>
              <a:rPr lang="en-US" dirty="0" smtClean="0"/>
              <a:t>7880 Woodbine Ave</a:t>
            </a:r>
          </a:p>
          <a:p>
            <a:r>
              <a:rPr lang="en-US" dirty="0" smtClean="0"/>
              <a:t>Markham Ontario</a:t>
            </a:r>
          </a:p>
          <a:p>
            <a:r>
              <a:rPr lang="en-US" dirty="0" smtClean="0"/>
              <a:t>L6C1B1</a:t>
            </a:r>
          </a:p>
          <a:p>
            <a:r>
              <a:rPr lang="en-US" dirty="0" smtClean="0"/>
              <a:t>905-4741422</a:t>
            </a:r>
          </a:p>
          <a:p>
            <a:endParaRPr lang="en-US" dirty="0" smtClean="0"/>
          </a:p>
          <a:p>
            <a:r>
              <a:rPr lang="en-US" dirty="0" smtClean="0"/>
              <a:t>WWW.Trivisionbtinc.com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1608</TotalTime>
  <Words>793</Words>
  <Application>Microsoft Office PowerPoint</Application>
  <PresentationFormat>On-screen Show (4:3)</PresentationFormat>
  <Paragraphs>137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Digital to Analog                Mini Headend System   manufactured  By  Trivision Broadband and Telecom Inc.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Cam Siddiqui</dc:creator>
  <cp:lastModifiedBy>Irfan Dar</cp:lastModifiedBy>
  <cp:revision>79</cp:revision>
  <dcterms:created xsi:type="dcterms:W3CDTF">2014-11-23T06:16:57Z</dcterms:created>
  <dcterms:modified xsi:type="dcterms:W3CDTF">2021-02-23T22:06:48Z</dcterms:modified>
</cp:coreProperties>
</file>